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72" r:id="rId3"/>
  </p:sldMasterIdLst>
  <p:notesMasterIdLst>
    <p:notesMasterId r:id="rId28"/>
  </p:notesMasterIdLst>
  <p:sldIdLst>
    <p:sldId id="256" r:id="rId4"/>
    <p:sldId id="257" r:id="rId5"/>
    <p:sldId id="280" r:id="rId6"/>
    <p:sldId id="281" r:id="rId7"/>
    <p:sldId id="282" r:id="rId8"/>
    <p:sldId id="258" r:id="rId9"/>
    <p:sldId id="283" r:id="rId10"/>
    <p:sldId id="292" r:id="rId11"/>
    <p:sldId id="284" r:id="rId12"/>
    <p:sldId id="285" r:id="rId13"/>
    <p:sldId id="288" r:id="rId14"/>
    <p:sldId id="287" r:id="rId15"/>
    <p:sldId id="289" r:id="rId16"/>
    <p:sldId id="290" r:id="rId17"/>
    <p:sldId id="291" r:id="rId18"/>
    <p:sldId id="293" r:id="rId19"/>
    <p:sldId id="294" r:id="rId20"/>
    <p:sldId id="298" r:id="rId21"/>
    <p:sldId id="299" r:id="rId22"/>
    <p:sldId id="286" r:id="rId23"/>
    <p:sldId id="279" r:id="rId24"/>
    <p:sldId id="295" r:id="rId25"/>
    <p:sldId id="296" r:id="rId26"/>
    <p:sldId id="297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EAC7B6-B009-4861-A7F7-91941D8790CC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ABFE16-E3A4-4DC1-8A5F-B28559B72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9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/>
              <a:t>প্রশ্নগুলো আনার জন্য লেফট ক্লিক করুন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BFE16-E3A4-4DC1-8A5F-B28559B726A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063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E7019-91F6-4C8E-B07D-75259FC3C1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F7A9A2-EB10-4460-902C-D453FE36AC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A0F5F-34FC-480F-800A-53626B013D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5B8BC760-50FB-4521-BB01-9850BA4C0DE4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8D8C0-DB5E-42C7-B33F-CC09EA06D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FCCB6-DAA8-4C9C-9BC4-7667D9262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8B1761ED-088F-4058-BD78-D4EC46586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61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920EF-8F80-4897-9DB9-148FA7D5E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3051ED-55F7-4727-87F7-EC3C20DCCA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4CC61-A1B7-4F8B-B01D-50C150E8D2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5B8BC760-50FB-4521-BB01-9850BA4C0DE4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89BEC-C27A-4B90-A434-99F782ADF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DEB51-5564-4F7D-B0DB-A99E14708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8B1761ED-088F-4058-BD78-D4EC46586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818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8F9C14-1012-4B5E-9000-5D571493A0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AE35D4-763F-4074-A11B-B242C1B6FC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AABA4B-0A79-4628-9ACB-FB192140B1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5B8BC760-50FB-4521-BB01-9850BA4C0DE4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8027C-3467-4F80-85F8-18568CA26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2A7E9-B3BC-4BFA-B17E-7B8E6433F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8B1761ED-088F-4058-BD78-D4EC46586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90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3BC2B-4DC8-43B5-A089-6064EE5605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FF9429-E3E5-4691-BA2C-627A564D66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CCCF1-F221-4DD7-AC9E-757A00E7A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F4EFE-91AE-4CA5-9B23-B0066B2FE28A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6CEED2-7956-465A-A850-F609ECFF5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6725DA-A971-4EE8-BE93-8EE561E09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A0A09-B47E-4B79-990E-B1172E72F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961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49B07-E8F0-471B-B3C8-F0A14E392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2D2A8-254C-43B7-87CA-A1E610871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F0D298-6164-4CB2-83AA-0BF2F0EA7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F4EFE-91AE-4CA5-9B23-B0066B2FE28A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06FCB-3E33-4A24-9EFA-E2521B780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51FCE-079F-444A-ACF6-86F171B9F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A0A09-B47E-4B79-990E-B1172E72F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843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84BD5-F624-4036-9E1F-4E9196920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C45551-9822-4ECB-8069-8769CE1C0E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562A38-AB57-4416-944A-FBCDF31F1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F4EFE-91AE-4CA5-9B23-B0066B2FE28A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AAFEE-96DF-467C-BB02-F3B24D85A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F0A18-DEBA-4524-86A7-9DEEF7862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A0A09-B47E-4B79-990E-B1172E72F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664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58F5D-8FDD-4A6D-888A-FDED1CA5B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8C904-4BFD-4D38-8E8E-E8A90FEAB8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DD1F3-0F6B-42A1-8229-1F676F043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2F038C-FA6D-4B7E-82E1-EE6E9CCA9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F4EFE-91AE-4CA5-9B23-B0066B2FE28A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475D75-2AD8-4F97-A5A5-239A3A1CC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8F4C40-0F64-4A7C-80B0-9EFDD6217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A0A09-B47E-4B79-990E-B1172E72F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042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CE302-79CB-4412-981E-B8E1A8357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1B10F2-79B0-4F43-A050-EC920C22FA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754BB0-69E2-4394-82DB-75C3898C33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D85236-A49D-4BBA-9AB0-03901E9517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F60F9C-235D-46E1-94E7-14A0E39078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6BF524-2D16-4E79-8D74-07F544567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F4EFE-91AE-4CA5-9B23-B0066B2FE28A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092AFE-B153-4CD2-BD11-72CDE620A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65104B-6408-433A-929A-CD64A0AA0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A0A09-B47E-4B79-990E-B1172E72F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0237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F9298-ADE7-422A-9994-88B31CDBE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F86575-7713-483B-A2A5-275CF18B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F4EFE-91AE-4CA5-9B23-B0066B2FE28A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AE270C-109D-4AF0-941A-C15BB4D8F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5DEC3D-A144-4697-81B9-EFCDECB5B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A0A09-B47E-4B79-990E-B1172E72F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8224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475F41-7AB0-4D5A-AA94-ED65BAD1A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F4EFE-91AE-4CA5-9B23-B0066B2FE28A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3DC0F1-A4A4-4564-A61D-FCA6140D5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DCDF09-D379-4D4D-8FA3-CBB07EFA5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A0A09-B47E-4B79-990E-B1172E72F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269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02525-3562-4165-8BD7-ACBBCB622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EB299-C737-448B-923D-BC467C794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08F11D-EE75-457B-A6F6-C56F7E1DF8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85588D-329E-41BB-BA80-A30298835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F4EFE-91AE-4CA5-9B23-B0066B2FE28A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E837AE-7E81-4325-A977-2BE5C9FD5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AB5A22-0D78-4A4E-909D-5825CC998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A0A09-B47E-4B79-990E-B1172E72F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60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19322-74D5-4DDC-9687-B2C576BCD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7AC8D-5087-42F8-9513-4AC17FF9E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35DA06-BCFD-49E2-A68C-F7B53AAE73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5B8BC760-50FB-4521-BB01-9850BA4C0DE4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5E5C8-CD80-4591-8188-01E662D9C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BECADC-70ED-4EBB-82E2-3E715EE75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8B1761ED-088F-4058-BD78-D4EC46586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5598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89276-0086-4559-ADDC-5A62737BA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EB5B05-46D6-4F88-BC93-5AF8AB9993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CFAEA-2925-4841-8329-CA67EA5132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2E014-5723-4990-B9C7-C44B37E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F4EFE-91AE-4CA5-9B23-B0066B2FE28A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CF68E-E682-49EA-8543-402AD3D15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3E9AD9-A229-4722-9B72-9BB5A60B6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A0A09-B47E-4B79-990E-B1172E72F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798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CA968-0FE3-4C99-8131-5C665501C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23D2EB-D9DA-4D39-B76D-D4A1F2E367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B82EF3-DB1C-406E-86A4-139BBE631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F4EFE-91AE-4CA5-9B23-B0066B2FE28A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F6319-AF7C-426F-85CF-3574898DF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4E124C-499A-408E-9A80-B65590004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A0A09-B47E-4B79-990E-B1172E72F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8593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7F7255-1859-4752-9FE6-CD2811614B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0423E7-DC8F-45BA-8CF6-E41B4014A0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40B424-CB88-4C62-87C3-28066E718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F4EFE-91AE-4CA5-9B23-B0066B2FE28A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944847-AA4C-4D39-8E65-A4E4C0370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C7B2C5-75DB-4D0C-ADE0-D3B29152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A0A09-B47E-4B79-990E-B1172E72F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8686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E7019-91F6-4C8E-B07D-75259FC3C1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F7A9A2-EB10-4460-902C-D453FE36AC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A0F5F-34FC-480F-800A-53626B013D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143B896A-A100-4EF6-BC57-699C6B9E4DE7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8D8C0-DB5E-42C7-B33F-CC09EA06D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FCCB6-DAA8-4C9C-9BC4-7667D9262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E541EFCF-C545-449B-B27D-2F1DF44BE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1482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19322-74D5-4DDC-9687-B2C576BCD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7AC8D-5087-42F8-9513-4AC17FF9E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35DA06-BCFD-49E2-A68C-F7B53AAE73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143B896A-A100-4EF6-BC57-699C6B9E4DE7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5E5C8-CD80-4591-8188-01E662D9C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BECADC-70ED-4EBB-82E2-3E715EE75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E541EFCF-C545-449B-B27D-2F1DF44BE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7237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9D5DE-AD79-448C-ABB6-9DB09146C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674D1-D6F8-4261-BE30-9F0193ADF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CECD0B-726F-46EF-8570-4CAD66B8F4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143B896A-A100-4EF6-BC57-699C6B9E4DE7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D90359-6DD1-4A1C-9837-A2C479424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73699E-DFA8-4F8A-8ACB-86550511A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E541EFCF-C545-449B-B27D-2F1DF44BE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0153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6BB4B-F902-4603-889F-CFD06D291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8AE43-3D0E-4DF8-B257-F3FC9C779C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49F45E-69C4-4C85-90B6-A9E3571586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F46EE5-D0AF-4AB9-BAE5-B38569652C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143B896A-A100-4EF6-BC57-699C6B9E4DE7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6EA01B-77F0-41C1-BA53-148008854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7C19E-04BB-4686-8F7A-4701D2790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E541EFCF-C545-449B-B27D-2F1DF44BE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812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74A7D-7D5A-42A6-9B9F-30EEC1D61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2E694D-3245-494C-B2F2-2CDC77C28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76144B-F127-4262-A77B-7DA487FCE2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444EDA-7B4C-4D78-B3F2-F3FB77F60E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9AEF41-7285-4222-8351-D9B88D088E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C25BB9-4B7B-446C-B5C9-A675C3F1A7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143B896A-A100-4EF6-BC57-699C6B9E4DE7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547EF2-C75D-416F-BB5A-4B4FF3AF3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2E38BD-A83B-4C79-A121-B8E431334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E541EFCF-C545-449B-B27D-2F1DF44BE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1744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C3A59-AEC9-4E92-BC4B-6025C33E5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441B02-DD1A-4AA4-99B2-77BF8A0927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143B896A-A100-4EF6-BC57-699C6B9E4DE7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BBE433-FD09-497F-91EA-70FCDC89C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B06142-7A33-4130-BBFA-56ED3A1FE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E541EFCF-C545-449B-B27D-2F1DF44BE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38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839A9F-71C1-44DC-A09F-993DAFB299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143B896A-A100-4EF6-BC57-699C6B9E4DE7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EF0FBE-27AE-4DAB-A0A0-2C05A5EBC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3D76C8-3665-4D74-93AD-67F004440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E541EFCF-C545-449B-B27D-2F1DF44BE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87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9D5DE-AD79-448C-ABB6-9DB09146C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674D1-D6F8-4261-BE30-9F0193ADF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CECD0B-726F-46EF-8570-4CAD66B8F4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5B8BC760-50FB-4521-BB01-9850BA4C0DE4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D90359-6DD1-4A1C-9837-A2C479424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73699E-DFA8-4F8A-8ACB-86550511A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8B1761ED-088F-4058-BD78-D4EC46586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6404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00A12-2754-450A-B150-211DDD7B9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DDE6B-768D-4B03-8B76-32A300BB07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8ABA38-A5FB-4535-A4EC-8DCB3F0691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A153CB-329B-4DA3-8F11-1F4ACEF169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143B896A-A100-4EF6-BC57-699C6B9E4DE7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98025C-2F21-4805-8831-D4D8B0F15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998A83-CEE7-4AAB-BEE4-04A9F81E7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E541EFCF-C545-449B-B27D-2F1DF44BE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302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34E10-9CFB-45A3-A87E-2963BD15F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69933C-B2EA-4949-8D35-640B4A8C4A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4B778A-B12D-4544-8635-8DAC76D63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041082-2881-4477-84B7-905F66DD5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143B896A-A100-4EF6-BC57-699C6B9E4DE7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1C2AAC-D04A-4DE5-B2FA-3951A3955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3890E5-FF05-4B47-88F3-713EEE7D8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E541EFCF-C545-449B-B27D-2F1DF44BE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1680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920EF-8F80-4897-9DB9-148FA7D5E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3051ED-55F7-4727-87F7-EC3C20DCCA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4CC61-A1B7-4F8B-B01D-50C150E8D2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143B896A-A100-4EF6-BC57-699C6B9E4DE7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89BEC-C27A-4B90-A434-99F782ADF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DEB51-5564-4F7D-B0DB-A99E14708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E541EFCF-C545-449B-B27D-2F1DF44BE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2438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8F9C14-1012-4B5E-9000-5D571493A0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AE35D4-763F-4074-A11B-B242C1B6FC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AABA4B-0A79-4628-9ACB-FB192140B1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143B896A-A100-4EF6-BC57-699C6B9E4DE7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8027C-3467-4F80-85F8-18568CA26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2A7E9-B3BC-4BFA-B17E-7B8E6433F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E541EFCF-C545-449B-B27D-2F1DF44BE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287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6BB4B-F902-4603-889F-CFD06D291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8AE43-3D0E-4DF8-B257-F3FC9C779C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49F45E-69C4-4C85-90B6-A9E3571586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F46EE5-D0AF-4AB9-BAE5-B38569652C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5B8BC760-50FB-4521-BB01-9850BA4C0DE4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6EA01B-77F0-41C1-BA53-148008854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7C19E-04BB-4686-8F7A-4701D2790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8B1761ED-088F-4058-BD78-D4EC46586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515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74A7D-7D5A-42A6-9B9F-30EEC1D61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2E694D-3245-494C-B2F2-2CDC77C28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76144B-F127-4262-A77B-7DA487FCE2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444EDA-7B4C-4D78-B3F2-F3FB77F60E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9AEF41-7285-4222-8351-D9B88D088E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C25BB9-4B7B-446C-B5C9-A675C3F1A7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5B8BC760-50FB-4521-BB01-9850BA4C0DE4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547EF2-C75D-416F-BB5A-4B4FF3AF3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2E38BD-A83B-4C79-A121-B8E431334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8B1761ED-088F-4058-BD78-D4EC46586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33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C3A59-AEC9-4E92-BC4B-6025C33E5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441B02-DD1A-4AA4-99B2-77BF8A0927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5B8BC760-50FB-4521-BB01-9850BA4C0DE4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BBE433-FD09-497F-91EA-70FCDC89C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B06142-7A33-4130-BBFA-56ED3A1FE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8B1761ED-088F-4058-BD78-D4EC46586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025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7902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00A12-2754-450A-B150-211DDD7B9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DDE6B-768D-4B03-8B76-32A300BB07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8ABA38-A5FB-4535-A4EC-8DCB3F0691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A153CB-329B-4DA3-8F11-1F4ACEF169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5B8BC760-50FB-4521-BB01-9850BA4C0DE4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98025C-2F21-4805-8831-D4D8B0F15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998A83-CEE7-4AAB-BEE4-04A9F81E7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8B1761ED-088F-4058-BD78-D4EC46586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062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34E10-9CFB-45A3-A87E-2963BD15F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69933C-B2EA-4949-8D35-640B4A8C4A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4B778A-B12D-4544-8635-8DAC76D63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041082-2881-4477-84B7-905F66DD5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5B8BC760-50FB-4521-BB01-9850BA4C0DE4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1C2AAC-D04A-4DE5-B2FA-3951A3955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3890E5-FF05-4B47-88F3-713EEE7D8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8B1761ED-088F-4058-BD78-D4EC46586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009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E6D114B-F839-4BCD-80CA-65D74B8E06DB}"/>
              </a:ext>
            </a:extLst>
          </p:cNvPr>
          <p:cNvCxnSpPr/>
          <p:nvPr/>
        </p:nvCxnSpPr>
        <p:spPr>
          <a:xfrm>
            <a:off x="0" y="0"/>
            <a:ext cx="9144000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AB17CA-63DE-46F0-96FE-B182929D44BE}"/>
              </a:ext>
            </a:extLst>
          </p:cNvPr>
          <p:cNvCxnSpPr/>
          <p:nvPr/>
        </p:nvCxnSpPr>
        <p:spPr>
          <a:xfrm>
            <a:off x="0" y="901337"/>
            <a:ext cx="9144000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56B9BB-B3AB-42BD-A02B-576F95AB7AE6}"/>
              </a:ext>
            </a:extLst>
          </p:cNvPr>
          <p:cNvCxnSpPr/>
          <p:nvPr/>
        </p:nvCxnSpPr>
        <p:spPr>
          <a:xfrm>
            <a:off x="0" y="6858000"/>
            <a:ext cx="9144000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6685574-E9E9-4299-8D35-6228EA3320A8}"/>
              </a:ext>
            </a:extLst>
          </p:cNvPr>
          <p:cNvCxnSpPr/>
          <p:nvPr/>
        </p:nvCxnSpPr>
        <p:spPr>
          <a:xfrm>
            <a:off x="0" y="3"/>
            <a:ext cx="0" cy="69886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22A5218-9DC1-437D-BC0A-80A1F41811E5}"/>
              </a:ext>
            </a:extLst>
          </p:cNvPr>
          <p:cNvCxnSpPr>
            <a:cxnSpLocks/>
          </p:cNvCxnSpPr>
          <p:nvPr/>
        </p:nvCxnSpPr>
        <p:spPr>
          <a:xfrm>
            <a:off x="9144000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9512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05FCD6-4DEE-4235-B604-F2395EF59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F4C750-9905-4E93-80A5-3CAD5ECBA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F4C20-7237-4DB8-9657-447D0423A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CF4EFE-91AE-4CA5-9B23-B0066B2FE28A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0ECBE-C201-4919-A75A-4103D1F9D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D48A0-A7BD-4DCA-89B8-54C5501D5B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A0A09-B47E-4B79-990E-B1172E72F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152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E6D114B-F839-4BCD-80CA-65D74B8E06DB}"/>
              </a:ext>
            </a:extLst>
          </p:cNvPr>
          <p:cNvCxnSpPr/>
          <p:nvPr/>
        </p:nvCxnSpPr>
        <p:spPr>
          <a:xfrm>
            <a:off x="0" y="0"/>
            <a:ext cx="9144000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AB17CA-63DE-46F0-96FE-B182929D44BE}"/>
              </a:ext>
            </a:extLst>
          </p:cNvPr>
          <p:cNvCxnSpPr/>
          <p:nvPr/>
        </p:nvCxnSpPr>
        <p:spPr>
          <a:xfrm>
            <a:off x="0" y="901337"/>
            <a:ext cx="9144000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56B9BB-B3AB-42BD-A02B-576F95AB7AE6}"/>
              </a:ext>
            </a:extLst>
          </p:cNvPr>
          <p:cNvCxnSpPr/>
          <p:nvPr/>
        </p:nvCxnSpPr>
        <p:spPr>
          <a:xfrm>
            <a:off x="0" y="6858000"/>
            <a:ext cx="9144000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28885E3-7319-40B4-A247-EFE4F9842412}"/>
              </a:ext>
            </a:extLst>
          </p:cNvPr>
          <p:cNvCxnSpPr/>
          <p:nvPr/>
        </p:nvCxnSpPr>
        <p:spPr>
          <a:xfrm>
            <a:off x="0" y="6322423"/>
            <a:ext cx="9144000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6685574-E9E9-4299-8D35-6228EA3320A8}"/>
              </a:ext>
            </a:extLst>
          </p:cNvPr>
          <p:cNvCxnSpPr>
            <a:cxnSpLocks/>
          </p:cNvCxnSpPr>
          <p:nvPr/>
        </p:nvCxnSpPr>
        <p:spPr>
          <a:xfrm>
            <a:off x="-19593" y="0"/>
            <a:ext cx="9797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22A5218-9DC1-437D-BC0A-80A1F41811E5}"/>
              </a:ext>
            </a:extLst>
          </p:cNvPr>
          <p:cNvCxnSpPr>
            <a:cxnSpLocks/>
          </p:cNvCxnSpPr>
          <p:nvPr/>
        </p:nvCxnSpPr>
        <p:spPr>
          <a:xfrm>
            <a:off x="9144000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B6AAB23-1DEF-4A5D-8F51-D2EC52EC2E60}"/>
              </a:ext>
            </a:extLst>
          </p:cNvPr>
          <p:cNvCxnSpPr/>
          <p:nvPr/>
        </p:nvCxnSpPr>
        <p:spPr>
          <a:xfrm>
            <a:off x="0" y="0"/>
            <a:ext cx="9144000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27AC1EE-083E-4008-892B-AF212A1A50FE}"/>
              </a:ext>
            </a:extLst>
          </p:cNvPr>
          <p:cNvCxnSpPr/>
          <p:nvPr/>
        </p:nvCxnSpPr>
        <p:spPr>
          <a:xfrm>
            <a:off x="0" y="901337"/>
            <a:ext cx="9144000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D5E5BD-6724-4F28-A598-AB38AFC81E87}"/>
              </a:ext>
            </a:extLst>
          </p:cNvPr>
          <p:cNvCxnSpPr/>
          <p:nvPr/>
        </p:nvCxnSpPr>
        <p:spPr>
          <a:xfrm>
            <a:off x="0" y="6858000"/>
            <a:ext cx="9144000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953B45F-0133-4727-9061-62758E4B2DD1}"/>
              </a:ext>
            </a:extLst>
          </p:cNvPr>
          <p:cNvCxnSpPr/>
          <p:nvPr/>
        </p:nvCxnSpPr>
        <p:spPr>
          <a:xfrm>
            <a:off x="0" y="6322423"/>
            <a:ext cx="9144000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7B57226-235F-4343-B888-D00256BB7772}"/>
              </a:ext>
            </a:extLst>
          </p:cNvPr>
          <p:cNvCxnSpPr>
            <a:cxnSpLocks/>
          </p:cNvCxnSpPr>
          <p:nvPr/>
        </p:nvCxnSpPr>
        <p:spPr>
          <a:xfrm>
            <a:off x="9144000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718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9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4599582-1F33-44F2-86CF-68B8FA5120F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2B1DCA-9923-4235-9190-6914F78E4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83" y="5667947"/>
            <a:ext cx="1173622" cy="11900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164C78-FF03-4506-99DD-A8E9CD4F3A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6" y="318502"/>
            <a:ext cx="1173622" cy="11900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16102F-DC48-45F3-89D5-98193492F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378" y="5565752"/>
            <a:ext cx="1173622" cy="11900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DE739F-A827-4358-9708-CAE88A2C66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139" y="314985"/>
            <a:ext cx="1173622" cy="119005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19C114C-735D-4D78-A1B0-F42D15692E11}"/>
              </a:ext>
            </a:extLst>
          </p:cNvPr>
          <p:cNvSpPr/>
          <p:nvPr/>
        </p:nvSpPr>
        <p:spPr>
          <a:xfrm>
            <a:off x="2937371" y="199169"/>
            <a:ext cx="233294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7200" b="1" spc="38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1B307E-B845-4740-8FD8-59251D8C8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243" y="1389607"/>
            <a:ext cx="5697415" cy="430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78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A9970C-3970-46B0-B35C-75F0496D97E1}"/>
              </a:ext>
            </a:extLst>
          </p:cNvPr>
          <p:cNvSpPr/>
          <p:nvPr/>
        </p:nvSpPr>
        <p:spPr>
          <a:xfrm>
            <a:off x="2996620" y="209677"/>
            <a:ext cx="267092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27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ইমেইল এর সুবিধাসমূহ </a:t>
            </a:r>
            <a:endParaRPr lang="en-US" sz="2700" b="1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E1D0A1-80B2-4117-B22F-169D2770BE24}"/>
              </a:ext>
            </a:extLst>
          </p:cNvPr>
          <p:cNvSpPr txBox="1"/>
          <p:nvPr/>
        </p:nvSpPr>
        <p:spPr>
          <a:xfrm>
            <a:off x="0" y="5124283"/>
            <a:ext cx="905959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3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বিনামূল্যে ইমেইল ঠিকানা খোলা যায় ।</a:t>
            </a:r>
            <a:endParaRPr lang="en-US" sz="3300" b="1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B2C86F0-10B5-4C62-A58F-B0E210D90096}"/>
              </a:ext>
            </a:extLst>
          </p:cNvPr>
          <p:cNvGrpSpPr/>
          <p:nvPr/>
        </p:nvGrpSpPr>
        <p:grpSpPr>
          <a:xfrm>
            <a:off x="1899139" y="1680210"/>
            <a:ext cx="4979963" cy="2817055"/>
            <a:chOff x="2504049" y="1069145"/>
            <a:chExt cx="6639951" cy="37560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502EAE8-2C16-4FB0-AC61-A0FCFC62A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049" y="1096271"/>
              <a:ext cx="6621194" cy="3721914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91B35FB-AA8A-465C-AAA6-ACA172E69838}"/>
                </a:ext>
              </a:extLst>
            </p:cNvPr>
            <p:cNvCxnSpPr/>
            <p:nvPr/>
          </p:nvCxnSpPr>
          <p:spPr>
            <a:xfrm>
              <a:off x="2518117" y="1069145"/>
              <a:ext cx="6625883" cy="375607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855C78D-2B71-4A79-998A-6005065F03D7}"/>
                </a:ext>
              </a:extLst>
            </p:cNvPr>
            <p:cNvCxnSpPr/>
            <p:nvPr/>
          </p:nvCxnSpPr>
          <p:spPr>
            <a:xfrm flipV="1">
              <a:off x="2532185" y="1125415"/>
              <a:ext cx="6611815" cy="368573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0170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A9970C-3970-46B0-B35C-75F0496D97E1}"/>
              </a:ext>
            </a:extLst>
          </p:cNvPr>
          <p:cNvSpPr/>
          <p:nvPr/>
        </p:nvSpPr>
        <p:spPr>
          <a:xfrm>
            <a:off x="2982552" y="111203"/>
            <a:ext cx="267092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27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ইমেইল এর সুবিধাসমূহ </a:t>
            </a:r>
            <a:endParaRPr lang="en-US" sz="2700" b="1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E1D0A1-80B2-4117-B22F-169D2770BE24}"/>
              </a:ext>
            </a:extLst>
          </p:cNvPr>
          <p:cNvSpPr txBox="1"/>
          <p:nvPr/>
        </p:nvSpPr>
        <p:spPr>
          <a:xfrm>
            <a:off x="0" y="5124283"/>
            <a:ext cx="905959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3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ইমেইল পড়া এবং পাঠানোর কাজটি প্রায় বিনা পয়সায় করা যায়</a:t>
            </a:r>
            <a:r>
              <a:rPr lang="en-US" sz="33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3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3300" b="1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29D022-158B-482D-BEB3-6FA3DD31F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678" y="1660922"/>
            <a:ext cx="3556818" cy="353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8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A9970C-3970-46B0-B35C-75F0496D97E1}"/>
              </a:ext>
            </a:extLst>
          </p:cNvPr>
          <p:cNvSpPr/>
          <p:nvPr/>
        </p:nvSpPr>
        <p:spPr>
          <a:xfrm>
            <a:off x="2996620" y="209677"/>
            <a:ext cx="267092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27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ইমেইল এর সুবিধাসমূহ </a:t>
            </a:r>
            <a:endParaRPr lang="en-US" sz="2700" b="1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E1D0A1-80B2-4117-B22F-169D2770BE24}"/>
              </a:ext>
            </a:extLst>
          </p:cNvPr>
          <p:cNvSpPr txBox="1"/>
          <p:nvPr/>
        </p:nvSpPr>
        <p:spPr>
          <a:xfrm>
            <a:off x="0" y="5124283"/>
            <a:ext cx="905959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3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আইসিটি যন্ত্র বন্ধ থাকলেও ইমেইল পাঠানো যায়।</a:t>
            </a:r>
            <a:endParaRPr lang="en-US" sz="3300" b="1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9CB0128-DBB9-4E03-B2BD-3F71F5FAA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557" y="1901776"/>
            <a:ext cx="5464049" cy="243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2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A9970C-3970-46B0-B35C-75F0496D97E1}"/>
              </a:ext>
            </a:extLst>
          </p:cNvPr>
          <p:cNvSpPr/>
          <p:nvPr/>
        </p:nvSpPr>
        <p:spPr>
          <a:xfrm>
            <a:off x="2996620" y="181542"/>
            <a:ext cx="267092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27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ইমেইল এর সুবিধাসমূহ </a:t>
            </a:r>
            <a:endParaRPr lang="en-US" sz="2700" b="1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E1D0A1-80B2-4117-B22F-169D2770BE24}"/>
              </a:ext>
            </a:extLst>
          </p:cNvPr>
          <p:cNvSpPr txBox="1"/>
          <p:nvPr/>
        </p:nvSpPr>
        <p:spPr>
          <a:xfrm>
            <a:off x="0" y="5124283"/>
            <a:ext cx="90595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3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খুব দ্রুত পৃথিবীর এক প্রান্ত থেকে অন্যপ্রান্তে তথ্য আদান প্রদান করা যায়।</a:t>
            </a:r>
            <a:endParaRPr lang="en-US" sz="3300" b="1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A87F7F-5FB5-48D2-9FAB-BD597C870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109" y="1695157"/>
            <a:ext cx="3798278" cy="3460653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F0FDC87-1427-4A76-B054-150349C7C383}"/>
              </a:ext>
            </a:extLst>
          </p:cNvPr>
          <p:cNvSpPr/>
          <p:nvPr/>
        </p:nvSpPr>
        <p:spPr>
          <a:xfrm>
            <a:off x="5253164" y="2629780"/>
            <a:ext cx="929586" cy="717452"/>
          </a:xfrm>
          <a:custGeom>
            <a:avLst/>
            <a:gdLst>
              <a:gd name="connsiteX0" fmla="*/ 1491 w 656694"/>
              <a:gd name="connsiteY0" fmla="*/ 239150 h 956603"/>
              <a:gd name="connsiteX1" fmla="*/ 71829 w 656694"/>
              <a:gd name="connsiteY1" fmla="*/ 196947 h 956603"/>
              <a:gd name="connsiteX2" fmla="*/ 128100 w 656694"/>
              <a:gd name="connsiteY2" fmla="*/ 140677 h 956603"/>
              <a:gd name="connsiteX3" fmla="*/ 184371 w 656694"/>
              <a:gd name="connsiteY3" fmla="*/ 84406 h 956603"/>
              <a:gd name="connsiteX4" fmla="*/ 240642 w 656694"/>
              <a:gd name="connsiteY4" fmla="*/ 28135 h 956603"/>
              <a:gd name="connsiteX5" fmla="*/ 339116 w 656694"/>
              <a:gd name="connsiteY5" fmla="*/ 0 h 956603"/>
              <a:gd name="connsiteX6" fmla="*/ 521996 w 656694"/>
              <a:gd name="connsiteY6" fmla="*/ 14067 h 956603"/>
              <a:gd name="connsiteX7" fmla="*/ 536063 w 656694"/>
              <a:gd name="connsiteY7" fmla="*/ 56270 h 956603"/>
              <a:gd name="connsiteX8" fmla="*/ 564199 w 656694"/>
              <a:gd name="connsiteY8" fmla="*/ 168812 h 956603"/>
              <a:gd name="connsiteX9" fmla="*/ 592334 w 656694"/>
              <a:gd name="connsiteY9" fmla="*/ 253218 h 956603"/>
              <a:gd name="connsiteX10" fmla="*/ 606402 w 656694"/>
              <a:gd name="connsiteY10" fmla="*/ 295421 h 956603"/>
              <a:gd name="connsiteX11" fmla="*/ 620469 w 656694"/>
              <a:gd name="connsiteY11" fmla="*/ 773723 h 956603"/>
              <a:gd name="connsiteX12" fmla="*/ 620469 w 656694"/>
              <a:gd name="connsiteY12" fmla="*/ 942535 h 956603"/>
              <a:gd name="connsiteX13" fmla="*/ 578266 w 656694"/>
              <a:gd name="connsiteY13" fmla="*/ 956603 h 956603"/>
              <a:gd name="connsiteX14" fmla="*/ 423522 w 656694"/>
              <a:gd name="connsiteY14" fmla="*/ 942535 h 956603"/>
              <a:gd name="connsiteX15" fmla="*/ 395386 w 656694"/>
              <a:gd name="connsiteY15" fmla="*/ 914400 h 956603"/>
              <a:gd name="connsiteX16" fmla="*/ 353183 w 656694"/>
              <a:gd name="connsiteY16" fmla="*/ 900332 h 956603"/>
              <a:gd name="connsiteX17" fmla="*/ 254709 w 656694"/>
              <a:gd name="connsiteY17" fmla="*/ 858129 h 956603"/>
              <a:gd name="connsiteX18" fmla="*/ 212506 w 656694"/>
              <a:gd name="connsiteY18" fmla="*/ 829994 h 956603"/>
              <a:gd name="connsiteX19" fmla="*/ 184371 w 656694"/>
              <a:gd name="connsiteY19" fmla="*/ 801858 h 956603"/>
              <a:gd name="connsiteX20" fmla="*/ 142168 w 656694"/>
              <a:gd name="connsiteY20" fmla="*/ 787790 h 956603"/>
              <a:gd name="connsiteX21" fmla="*/ 114033 w 656694"/>
              <a:gd name="connsiteY21" fmla="*/ 745587 h 956603"/>
              <a:gd name="connsiteX22" fmla="*/ 71829 w 656694"/>
              <a:gd name="connsiteY22" fmla="*/ 717452 h 956603"/>
              <a:gd name="connsiteX23" fmla="*/ 43694 w 656694"/>
              <a:gd name="connsiteY23" fmla="*/ 590843 h 956603"/>
              <a:gd name="connsiteX24" fmla="*/ 29626 w 656694"/>
              <a:gd name="connsiteY24" fmla="*/ 379827 h 956603"/>
              <a:gd name="connsiteX25" fmla="*/ 1491 w 656694"/>
              <a:gd name="connsiteY25" fmla="*/ 239150 h 956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56694" h="956603">
                <a:moveTo>
                  <a:pt x="1491" y="239150"/>
                </a:moveTo>
                <a:cubicBezTo>
                  <a:pt x="8525" y="208670"/>
                  <a:pt x="52495" y="216281"/>
                  <a:pt x="71829" y="196947"/>
                </a:cubicBezTo>
                <a:cubicBezTo>
                  <a:pt x="146855" y="121921"/>
                  <a:pt x="15561" y="178188"/>
                  <a:pt x="128100" y="140677"/>
                </a:cubicBezTo>
                <a:cubicBezTo>
                  <a:pt x="156236" y="56271"/>
                  <a:pt x="118722" y="131299"/>
                  <a:pt x="184371" y="84406"/>
                </a:cubicBezTo>
                <a:cubicBezTo>
                  <a:pt x="205956" y="68988"/>
                  <a:pt x="214908" y="34569"/>
                  <a:pt x="240642" y="28135"/>
                </a:cubicBezTo>
                <a:cubicBezTo>
                  <a:pt x="311299" y="10470"/>
                  <a:pt x="278571" y="20181"/>
                  <a:pt x="339116" y="0"/>
                </a:cubicBezTo>
                <a:cubicBezTo>
                  <a:pt x="400076" y="4689"/>
                  <a:pt x="463208" y="-2729"/>
                  <a:pt x="521996" y="14067"/>
                </a:cubicBezTo>
                <a:cubicBezTo>
                  <a:pt x="536254" y="18141"/>
                  <a:pt x="532161" y="41964"/>
                  <a:pt x="536063" y="56270"/>
                </a:cubicBezTo>
                <a:cubicBezTo>
                  <a:pt x="546237" y="93576"/>
                  <a:pt x="551971" y="132128"/>
                  <a:pt x="564199" y="168812"/>
                </a:cubicBezTo>
                <a:lnTo>
                  <a:pt x="592334" y="253218"/>
                </a:lnTo>
                <a:lnTo>
                  <a:pt x="606402" y="295421"/>
                </a:lnTo>
                <a:cubicBezTo>
                  <a:pt x="611091" y="454855"/>
                  <a:pt x="611860" y="614453"/>
                  <a:pt x="620469" y="773723"/>
                </a:cubicBezTo>
                <a:cubicBezTo>
                  <a:pt x="625973" y="875542"/>
                  <a:pt x="699152" y="745829"/>
                  <a:pt x="620469" y="942535"/>
                </a:cubicBezTo>
                <a:cubicBezTo>
                  <a:pt x="614962" y="956303"/>
                  <a:pt x="592334" y="951914"/>
                  <a:pt x="578266" y="956603"/>
                </a:cubicBezTo>
                <a:cubicBezTo>
                  <a:pt x="526685" y="951914"/>
                  <a:pt x="473990" y="954181"/>
                  <a:pt x="423522" y="942535"/>
                </a:cubicBezTo>
                <a:cubicBezTo>
                  <a:pt x="410598" y="939553"/>
                  <a:pt x="406759" y="921224"/>
                  <a:pt x="395386" y="914400"/>
                </a:cubicBezTo>
                <a:cubicBezTo>
                  <a:pt x="382670" y="906771"/>
                  <a:pt x="366446" y="906964"/>
                  <a:pt x="353183" y="900332"/>
                </a:cubicBezTo>
                <a:cubicBezTo>
                  <a:pt x="256034" y="851757"/>
                  <a:pt x="371820" y="887407"/>
                  <a:pt x="254709" y="858129"/>
                </a:cubicBezTo>
                <a:cubicBezTo>
                  <a:pt x="240641" y="848751"/>
                  <a:pt x="225708" y="840556"/>
                  <a:pt x="212506" y="829994"/>
                </a:cubicBezTo>
                <a:cubicBezTo>
                  <a:pt x="202149" y="821708"/>
                  <a:pt x="195744" y="808682"/>
                  <a:pt x="184371" y="801858"/>
                </a:cubicBezTo>
                <a:cubicBezTo>
                  <a:pt x="171656" y="794229"/>
                  <a:pt x="156236" y="792479"/>
                  <a:pt x="142168" y="787790"/>
                </a:cubicBezTo>
                <a:cubicBezTo>
                  <a:pt x="132790" y="773722"/>
                  <a:pt x="125988" y="757542"/>
                  <a:pt x="114033" y="745587"/>
                </a:cubicBezTo>
                <a:cubicBezTo>
                  <a:pt x="102078" y="733632"/>
                  <a:pt x="82391" y="730654"/>
                  <a:pt x="71829" y="717452"/>
                </a:cubicBezTo>
                <a:cubicBezTo>
                  <a:pt x="57249" y="699227"/>
                  <a:pt x="43837" y="591702"/>
                  <a:pt x="43694" y="590843"/>
                </a:cubicBezTo>
                <a:cubicBezTo>
                  <a:pt x="39005" y="520504"/>
                  <a:pt x="36640" y="449972"/>
                  <a:pt x="29626" y="379827"/>
                </a:cubicBezTo>
                <a:cubicBezTo>
                  <a:pt x="13720" y="220763"/>
                  <a:pt x="-5543" y="269630"/>
                  <a:pt x="1491" y="23915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bn-IN" sz="1350" dirty="0">
                <a:solidFill>
                  <a:srgbClr val="FF0000"/>
                </a:solidFill>
              </a:rPr>
              <a:t>দেশ-ক</a:t>
            </a:r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52066BD-6975-49CE-A2CD-986B79831F37}"/>
              </a:ext>
            </a:extLst>
          </p:cNvPr>
          <p:cNvSpPr/>
          <p:nvPr/>
        </p:nvSpPr>
        <p:spPr>
          <a:xfrm>
            <a:off x="2373923" y="2582268"/>
            <a:ext cx="611945" cy="465583"/>
          </a:xfrm>
          <a:custGeom>
            <a:avLst/>
            <a:gdLst>
              <a:gd name="connsiteX0" fmla="*/ 439 w 613431"/>
              <a:gd name="connsiteY0" fmla="*/ 597922 h 620777"/>
              <a:gd name="connsiteX1" fmla="*/ 98913 w 613431"/>
              <a:gd name="connsiteY1" fmla="*/ 583854 h 620777"/>
              <a:gd name="connsiteX2" fmla="*/ 127048 w 613431"/>
              <a:gd name="connsiteY2" fmla="*/ 499448 h 620777"/>
              <a:gd name="connsiteX3" fmla="*/ 141116 w 613431"/>
              <a:gd name="connsiteY3" fmla="*/ 274365 h 620777"/>
              <a:gd name="connsiteX4" fmla="*/ 169251 w 613431"/>
              <a:gd name="connsiteY4" fmla="*/ 232162 h 620777"/>
              <a:gd name="connsiteX5" fmla="*/ 211454 w 613431"/>
              <a:gd name="connsiteY5" fmla="*/ 161823 h 620777"/>
              <a:gd name="connsiteX6" fmla="*/ 309928 w 613431"/>
              <a:gd name="connsiteY6" fmla="*/ 91485 h 620777"/>
              <a:gd name="connsiteX7" fmla="*/ 352131 w 613431"/>
              <a:gd name="connsiteY7" fmla="*/ 77417 h 620777"/>
              <a:gd name="connsiteX8" fmla="*/ 549079 w 613431"/>
              <a:gd name="connsiteY8" fmla="*/ 63350 h 620777"/>
              <a:gd name="connsiteX9" fmla="*/ 506876 w 613431"/>
              <a:gd name="connsiteY9" fmla="*/ 372839 h 620777"/>
              <a:gd name="connsiteX10" fmla="*/ 464673 w 613431"/>
              <a:gd name="connsiteY10" fmla="*/ 429110 h 620777"/>
              <a:gd name="connsiteX11" fmla="*/ 380267 w 613431"/>
              <a:gd name="connsiteY11" fmla="*/ 471313 h 620777"/>
              <a:gd name="connsiteX12" fmla="*/ 352131 w 613431"/>
              <a:gd name="connsiteY12" fmla="*/ 499448 h 620777"/>
              <a:gd name="connsiteX13" fmla="*/ 253658 w 613431"/>
              <a:gd name="connsiteY13" fmla="*/ 541651 h 620777"/>
              <a:gd name="connsiteX14" fmla="*/ 183319 w 613431"/>
              <a:gd name="connsiteY14" fmla="*/ 583854 h 620777"/>
              <a:gd name="connsiteX15" fmla="*/ 141116 w 613431"/>
              <a:gd name="connsiteY15" fmla="*/ 611990 h 620777"/>
              <a:gd name="connsiteX16" fmla="*/ 439 w 613431"/>
              <a:gd name="connsiteY16" fmla="*/ 597922 h 62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13431" h="620777">
                <a:moveTo>
                  <a:pt x="439" y="597922"/>
                </a:moveTo>
                <a:cubicBezTo>
                  <a:pt x="-6595" y="593233"/>
                  <a:pt x="72740" y="604211"/>
                  <a:pt x="98913" y="583854"/>
                </a:cubicBezTo>
                <a:cubicBezTo>
                  <a:pt x="122323" y="565646"/>
                  <a:pt x="127048" y="499448"/>
                  <a:pt x="127048" y="499448"/>
                </a:cubicBezTo>
                <a:cubicBezTo>
                  <a:pt x="131737" y="424420"/>
                  <a:pt x="129392" y="348619"/>
                  <a:pt x="141116" y="274365"/>
                </a:cubicBezTo>
                <a:cubicBezTo>
                  <a:pt x="143753" y="257665"/>
                  <a:pt x="161690" y="247284"/>
                  <a:pt x="169251" y="232162"/>
                </a:cubicBezTo>
                <a:cubicBezTo>
                  <a:pt x="205775" y="159114"/>
                  <a:pt x="156500" y="216779"/>
                  <a:pt x="211454" y="161823"/>
                </a:cubicBezTo>
                <a:cubicBezTo>
                  <a:pt x="234901" y="91485"/>
                  <a:pt x="211454" y="124310"/>
                  <a:pt x="309928" y="91485"/>
                </a:cubicBezTo>
                <a:lnTo>
                  <a:pt x="352131" y="77417"/>
                </a:lnTo>
                <a:cubicBezTo>
                  <a:pt x="393360" y="36189"/>
                  <a:pt x="481293" y="-66059"/>
                  <a:pt x="549079" y="63350"/>
                </a:cubicBezTo>
                <a:cubicBezTo>
                  <a:pt x="681196" y="315574"/>
                  <a:pt x="580667" y="284289"/>
                  <a:pt x="506876" y="372839"/>
                </a:cubicBezTo>
                <a:cubicBezTo>
                  <a:pt x="491866" y="390851"/>
                  <a:pt x="481252" y="412531"/>
                  <a:pt x="464673" y="429110"/>
                </a:cubicBezTo>
                <a:cubicBezTo>
                  <a:pt x="437403" y="456380"/>
                  <a:pt x="414591" y="459872"/>
                  <a:pt x="380267" y="471313"/>
                </a:cubicBezTo>
                <a:cubicBezTo>
                  <a:pt x="370888" y="480691"/>
                  <a:pt x="363167" y="492091"/>
                  <a:pt x="352131" y="499448"/>
                </a:cubicBezTo>
                <a:cubicBezTo>
                  <a:pt x="317364" y="522625"/>
                  <a:pt x="291171" y="529146"/>
                  <a:pt x="253658" y="541651"/>
                </a:cubicBezTo>
                <a:cubicBezTo>
                  <a:pt x="198701" y="596608"/>
                  <a:pt x="256369" y="547329"/>
                  <a:pt x="183319" y="583854"/>
                </a:cubicBezTo>
                <a:cubicBezTo>
                  <a:pt x="168197" y="591415"/>
                  <a:pt x="156238" y="604429"/>
                  <a:pt x="141116" y="611990"/>
                </a:cubicBezTo>
                <a:cubicBezTo>
                  <a:pt x="92223" y="636437"/>
                  <a:pt x="7473" y="602611"/>
                  <a:pt x="439" y="597922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bn-IN" sz="1500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দেশ-খ</a:t>
            </a:r>
            <a:endParaRPr lang="en-US" sz="15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BE9920-514B-4F3D-B841-F29F364CBF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6" t="8115" b="63731"/>
          <a:stretch/>
        </p:blipFill>
        <p:spPr>
          <a:xfrm>
            <a:off x="2025747" y="2429314"/>
            <a:ext cx="1187182" cy="6435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4685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1759 L 0.09023 -0.15463 C 0.10898 -0.19352 0.13724 -0.21412 0.1668 -0.21412 C 0.20052 -0.21412 0.22747 -0.19352 0.24622 -0.15463 L 0.33659 0.01759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23" y="-1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A9970C-3970-46B0-B35C-75F0496D97E1}"/>
              </a:ext>
            </a:extLst>
          </p:cNvPr>
          <p:cNvSpPr/>
          <p:nvPr/>
        </p:nvSpPr>
        <p:spPr>
          <a:xfrm>
            <a:off x="2968485" y="308150"/>
            <a:ext cx="267092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27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ইমেইল এর সুবিধাসমূহ </a:t>
            </a:r>
            <a:endParaRPr lang="en-US" sz="2700" b="1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E1D0A1-80B2-4117-B22F-169D2770BE24}"/>
              </a:ext>
            </a:extLst>
          </p:cNvPr>
          <p:cNvSpPr txBox="1"/>
          <p:nvPr/>
        </p:nvSpPr>
        <p:spPr>
          <a:xfrm>
            <a:off x="0" y="5124283"/>
            <a:ext cx="905959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3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দিন রাত যে কোন সময় ইমেইল পাঠানো যায়।</a:t>
            </a:r>
            <a:endParaRPr lang="en-US" sz="3300" b="1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42DB7E-E718-4211-AA33-CFF768866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3601"/>
            <a:ext cx="4484077" cy="32496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6BD98B-8B7E-48A0-A443-AF5FC898F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045" y="1574702"/>
            <a:ext cx="4457382" cy="320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A9970C-3970-46B0-B35C-75F0496D97E1}"/>
              </a:ext>
            </a:extLst>
          </p:cNvPr>
          <p:cNvSpPr/>
          <p:nvPr/>
        </p:nvSpPr>
        <p:spPr>
          <a:xfrm>
            <a:off x="2996620" y="209677"/>
            <a:ext cx="267092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27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ইমেইল এর সুবিধাসমূহ </a:t>
            </a:r>
            <a:endParaRPr lang="en-US" sz="2700" b="1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E1D0A1-80B2-4117-B22F-169D2770BE24}"/>
              </a:ext>
            </a:extLst>
          </p:cNvPr>
          <p:cNvSpPr txBox="1"/>
          <p:nvPr/>
        </p:nvSpPr>
        <p:spPr>
          <a:xfrm>
            <a:off x="0" y="5124283"/>
            <a:ext cx="905959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3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একই ফাইল এক সঙ্গে অনেক মানুষের কাছে পাঠানো যায় ।</a:t>
            </a:r>
            <a:endParaRPr lang="en-US" sz="3300" b="1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384308-4852-4C94-8AB0-5F533986ED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388" y="1604486"/>
            <a:ext cx="4471988" cy="35258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56B504-CDF0-49E2-93DE-F19464DE4B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3" r="28550" b="52171"/>
          <a:stretch/>
        </p:blipFill>
        <p:spPr>
          <a:xfrm>
            <a:off x="611945" y="2296166"/>
            <a:ext cx="1477108" cy="133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3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FAAB15-20EF-4C1B-BAB3-458E09AB8D28}"/>
              </a:ext>
            </a:extLst>
          </p:cNvPr>
          <p:cNvSpPr/>
          <p:nvPr/>
        </p:nvSpPr>
        <p:spPr>
          <a:xfrm>
            <a:off x="3188682" y="142856"/>
            <a:ext cx="155683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27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জোড়ায় কাজ</a:t>
            </a:r>
            <a:endParaRPr lang="en-US" sz="2700" b="1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0EAD86-192B-445C-AF8E-FBAC927A821B}"/>
              </a:ext>
            </a:extLst>
          </p:cNvPr>
          <p:cNvSpPr txBox="1"/>
          <p:nvPr/>
        </p:nvSpPr>
        <p:spPr>
          <a:xfrm>
            <a:off x="0" y="2904100"/>
            <a:ext cx="91440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40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তথ্য পাঠাতে বর্তমানে আইসিটি নির্ভর কোন মাধ্যমটি খুব জনপ্রিয় এবং কেন?</a:t>
            </a:r>
            <a:endParaRPr lang="en-US" sz="4000" b="1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08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59E136-3137-4C97-B89B-49D5814ED51B}"/>
              </a:ext>
            </a:extLst>
          </p:cNvPr>
          <p:cNvSpPr/>
          <p:nvPr/>
        </p:nvSpPr>
        <p:spPr>
          <a:xfrm>
            <a:off x="3523545" y="178024"/>
            <a:ext cx="234391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0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ইমেইল সেবাদাতা </a:t>
            </a:r>
            <a:endParaRPr lang="en-US" sz="3000" b="1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FBA65D-6DD5-4172-ABC6-3142FF9A5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29" y="975287"/>
            <a:ext cx="3579128" cy="32265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5C965E-772F-49A3-A64D-909B21DC5B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656" y="1543049"/>
            <a:ext cx="3597812" cy="21312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DDAB54-C686-4A63-86AA-FFCC16BA3D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62" y="3542421"/>
            <a:ext cx="4723228" cy="25849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48BD76-B87D-4833-83BD-5BE9A478C2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066" y="3853111"/>
            <a:ext cx="3025048" cy="200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59E136-3137-4C97-B89B-49D5814ED51B}"/>
              </a:ext>
            </a:extLst>
          </p:cNvPr>
          <p:cNvSpPr/>
          <p:nvPr/>
        </p:nvSpPr>
        <p:spPr>
          <a:xfrm>
            <a:off x="3523545" y="178024"/>
            <a:ext cx="328166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0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ইমেইল খুলতে যা প্রয়োজন</a:t>
            </a:r>
            <a:endParaRPr lang="en-US" sz="3000" b="1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A4A7C9-A959-4276-92D1-5A2ED12250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7" y="984740"/>
            <a:ext cx="3433494" cy="4107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AB103A-9886-4F8C-A731-82A23BDEE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677" y="574139"/>
            <a:ext cx="4965016" cy="5067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112B24-F135-45ED-918E-2F2E0676325B}"/>
              </a:ext>
            </a:extLst>
          </p:cNvPr>
          <p:cNvSpPr txBox="1"/>
          <p:nvPr/>
        </p:nvSpPr>
        <p:spPr>
          <a:xfrm>
            <a:off x="801858" y="5627077"/>
            <a:ext cx="8342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2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১.কম্পিউটার বা আইসিটি যন্ত্র</a:t>
            </a:r>
            <a:endParaRPr lang="en-US" sz="3200" b="1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19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59E136-3137-4C97-B89B-49D5814ED51B}"/>
              </a:ext>
            </a:extLst>
          </p:cNvPr>
          <p:cNvSpPr/>
          <p:nvPr/>
        </p:nvSpPr>
        <p:spPr>
          <a:xfrm>
            <a:off x="3523545" y="178024"/>
            <a:ext cx="328166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0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ইমেইল খুলতে যা প্রয়োজন</a:t>
            </a:r>
            <a:endParaRPr lang="en-US" sz="3000" b="1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112B24-F135-45ED-918E-2F2E0676325B}"/>
              </a:ext>
            </a:extLst>
          </p:cNvPr>
          <p:cNvSpPr txBox="1"/>
          <p:nvPr/>
        </p:nvSpPr>
        <p:spPr>
          <a:xfrm>
            <a:off x="801858" y="5627077"/>
            <a:ext cx="8342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2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২.ইন্টারনেট সংযোগ</a:t>
            </a:r>
            <a:endParaRPr lang="en-US" sz="3200" b="1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C0E3DD-E13E-4E0F-9E73-319A75F93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6" y="942534"/>
            <a:ext cx="4881489" cy="38686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5A04EB-E3C3-4BA0-96E2-EBD0BB78C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588" y="900332"/>
            <a:ext cx="3713870" cy="40092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1407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A598DC0-0686-4CE9-8BE5-6CE84CAC9C01}"/>
              </a:ext>
            </a:extLst>
          </p:cNvPr>
          <p:cNvSpPr/>
          <p:nvPr/>
        </p:nvSpPr>
        <p:spPr>
          <a:xfrm>
            <a:off x="0" y="14068"/>
            <a:ext cx="9144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A2EB8E-B3AF-4A93-A680-2B9628AD5C88}"/>
              </a:ext>
            </a:extLst>
          </p:cNvPr>
          <p:cNvSpPr/>
          <p:nvPr/>
        </p:nvSpPr>
        <p:spPr>
          <a:xfrm>
            <a:off x="1329397" y="1511400"/>
            <a:ext cx="3060604" cy="448935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n-IN" sz="2700" b="1" dirty="0">
              <a:solidFill>
                <a:srgbClr val="0070C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endParaRPr lang="bn-IN" sz="2700" b="1" dirty="0">
              <a:solidFill>
                <a:srgbClr val="0070C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endParaRPr lang="bn-IN" sz="2700" b="1" dirty="0">
              <a:solidFill>
                <a:srgbClr val="0070C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endParaRPr lang="bn-IN" sz="2700" b="1" dirty="0">
              <a:solidFill>
                <a:srgbClr val="0070C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en-US" sz="2700" b="1" dirty="0" err="1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মোঃ</a:t>
            </a:r>
            <a:r>
              <a:rPr lang="en-US" sz="2700" b="1" dirty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শাহিন</a:t>
            </a:r>
            <a:r>
              <a:rPr lang="en-US" sz="2700" b="1" dirty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পারভেজ</a:t>
            </a:r>
            <a:endParaRPr lang="en-US" sz="2700" b="1" dirty="0">
              <a:solidFill>
                <a:srgbClr val="0070C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en-US" sz="3000" b="1" dirty="0" err="1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সহকারি</a:t>
            </a:r>
            <a:r>
              <a:rPr lang="en-US" sz="30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</a:t>
            </a:r>
            <a:r>
              <a:rPr lang="as-IN" sz="30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ষ</a:t>
            </a:r>
            <a:r>
              <a:rPr lang="en-US" sz="30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 </a:t>
            </a:r>
            <a:endParaRPr lang="bn-IN" sz="3000" b="1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en-US" sz="2100" dirty="0" err="1">
                <a:solidFill>
                  <a:schemeClr val="accent6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ঝিনাইদহ</a:t>
            </a:r>
            <a:r>
              <a:rPr lang="en-US" sz="2100" dirty="0">
                <a:solidFill>
                  <a:schemeClr val="accent6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100" dirty="0" err="1">
                <a:solidFill>
                  <a:schemeClr val="accent6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সরকা</a:t>
            </a:r>
            <a:r>
              <a:rPr lang="bn-IN" sz="2100" dirty="0">
                <a:solidFill>
                  <a:schemeClr val="accent6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রি </a:t>
            </a:r>
            <a:r>
              <a:rPr lang="en-US" sz="2100" dirty="0" err="1">
                <a:solidFill>
                  <a:schemeClr val="accent6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উচ্চ</a:t>
            </a:r>
            <a:r>
              <a:rPr lang="en-US" sz="2100" dirty="0">
                <a:solidFill>
                  <a:schemeClr val="accent6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100" dirty="0" err="1">
                <a:solidFill>
                  <a:schemeClr val="accent6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বিদ্যালয়</a:t>
            </a:r>
            <a:r>
              <a:rPr lang="bn-IN" sz="2100" dirty="0">
                <a:solidFill>
                  <a:schemeClr val="accent6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</a:p>
          <a:p>
            <a:pPr algn="ctr"/>
            <a:r>
              <a:rPr lang="bn-IN" sz="2400" dirty="0">
                <a:solidFill>
                  <a:schemeClr val="accent6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ঝিনাইদহ।</a:t>
            </a:r>
          </a:p>
          <a:p>
            <a:pPr algn="ctr"/>
            <a:endParaRPr lang="bn-IN" sz="2400" dirty="0">
              <a:solidFill>
                <a:schemeClr val="accent6">
                  <a:lumMod val="7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IN" sz="2400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মোবাইলঃ০১৭৫৪৯৪৯৪৯৪</a:t>
            </a:r>
            <a:endParaRPr lang="en-US" sz="2400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2DFC89-D971-4186-B965-31B221C4F675}"/>
              </a:ext>
            </a:extLst>
          </p:cNvPr>
          <p:cNvSpPr/>
          <p:nvPr/>
        </p:nvSpPr>
        <p:spPr>
          <a:xfrm>
            <a:off x="4287131" y="1521948"/>
            <a:ext cx="2919045" cy="447880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>
                <a:latin typeface="NikoshBAN" panose="02000000000000000000" pitchFamily="2" charset="0"/>
                <a:cs typeface="NikoshBAN" panose="02000000000000000000" pitchFamily="2" charset="0"/>
              </a:rPr>
              <a:t>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BD90EE-E3B0-4244-AEB1-E32B22FB8E42}"/>
              </a:ext>
            </a:extLst>
          </p:cNvPr>
          <p:cNvSpPr txBox="1"/>
          <p:nvPr/>
        </p:nvSpPr>
        <p:spPr>
          <a:xfrm>
            <a:off x="5181310" y="2761004"/>
            <a:ext cx="144142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IN" sz="3300" b="1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শ্রে</a:t>
            </a:r>
            <a:r>
              <a:rPr lang="as-IN" sz="3300" b="1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ণ</a:t>
            </a:r>
            <a:r>
              <a:rPr lang="en-US" sz="3300" b="1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ি: </a:t>
            </a:r>
            <a:r>
              <a:rPr lang="bn-IN" sz="3300" b="1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৮ম</a:t>
            </a:r>
            <a:endParaRPr lang="en-US" sz="3300" b="1" u="sng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2756C7-03A7-4947-981E-57B7F56651FC}"/>
              </a:ext>
            </a:extLst>
          </p:cNvPr>
          <p:cNvSpPr txBox="1"/>
          <p:nvPr/>
        </p:nvSpPr>
        <p:spPr>
          <a:xfrm>
            <a:off x="4505179" y="3407241"/>
            <a:ext cx="2637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বিষয়ঃ</a:t>
            </a:r>
            <a:r>
              <a:rPr lang="en-US" sz="2400" b="1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bn-IN" sz="2400" b="1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তথ্য ও যোগাযোগ প্রযুক্তি</a:t>
            </a:r>
            <a:endParaRPr lang="en-US" sz="2400" b="1" dirty="0">
              <a:solidFill>
                <a:srgbClr val="00B05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B53563-6955-47D4-A27F-C354B42C6935}"/>
              </a:ext>
            </a:extLst>
          </p:cNvPr>
          <p:cNvSpPr txBox="1"/>
          <p:nvPr/>
        </p:nvSpPr>
        <p:spPr>
          <a:xfrm>
            <a:off x="4315264" y="4233497"/>
            <a:ext cx="280650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27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অধ্যায়ঃ৫</a:t>
            </a:r>
            <a:endParaRPr lang="en-US" sz="2700" b="1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FB1A7-172E-4CF7-8DCF-DBA11E2000A6}"/>
              </a:ext>
            </a:extLst>
          </p:cNvPr>
          <p:cNvSpPr txBox="1"/>
          <p:nvPr/>
        </p:nvSpPr>
        <p:spPr>
          <a:xfrm>
            <a:off x="4357467" y="4655527"/>
            <a:ext cx="27643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21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পাঠঃ৪৭</a:t>
            </a:r>
            <a:endParaRPr lang="en-US" sz="2100" b="1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B7930B-2CA6-4152-ADED-60554DFF5F4F}"/>
              </a:ext>
            </a:extLst>
          </p:cNvPr>
          <p:cNvSpPr txBox="1"/>
          <p:nvPr/>
        </p:nvSpPr>
        <p:spPr>
          <a:xfrm>
            <a:off x="4410221" y="5256921"/>
            <a:ext cx="27432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21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সময়ঃ৫০ মিনিট</a:t>
            </a:r>
            <a:endParaRPr lang="en-US" sz="2100" b="1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AE6A85-2F25-4CC5-B37E-EB23BFC909CB}"/>
              </a:ext>
            </a:extLst>
          </p:cNvPr>
          <p:cNvSpPr txBox="1"/>
          <p:nvPr/>
        </p:nvSpPr>
        <p:spPr>
          <a:xfrm>
            <a:off x="1375117" y="1511398"/>
            <a:ext cx="2943665" cy="60016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300" b="1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শিক্ষক পরিচিতি</a:t>
            </a:r>
            <a:endParaRPr lang="en-US" sz="3300" b="1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96A708-0844-47FC-A3E9-F625C2A7A933}"/>
              </a:ext>
            </a:extLst>
          </p:cNvPr>
          <p:cNvSpPr txBox="1"/>
          <p:nvPr/>
        </p:nvSpPr>
        <p:spPr>
          <a:xfrm>
            <a:off x="4290648" y="1483263"/>
            <a:ext cx="2912012" cy="60016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300" b="1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 পরিচিতি</a:t>
            </a:r>
            <a:endParaRPr lang="en-US" sz="3300" b="1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9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7792C4-3A11-4ADD-912B-E647E6F49C7C}"/>
              </a:ext>
            </a:extLst>
          </p:cNvPr>
          <p:cNvSpPr/>
          <p:nvPr/>
        </p:nvSpPr>
        <p:spPr>
          <a:xfrm>
            <a:off x="2339469" y="251880"/>
            <a:ext cx="538320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27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যেভাবে </a:t>
            </a:r>
            <a:r>
              <a:rPr lang="en-US" sz="27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Yahoo </a:t>
            </a:r>
            <a:r>
              <a:rPr lang="bn-IN" sz="27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তে ইমেইল একাউন্ট খুলতে হয়</a:t>
            </a:r>
            <a:endParaRPr lang="en-US" sz="2700" b="1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D7EBBFE-B52E-40C8-B623-86B7FED4D33E}"/>
              </a:ext>
            </a:extLst>
          </p:cNvPr>
          <p:cNvSpPr/>
          <p:nvPr/>
        </p:nvSpPr>
        <p:spPr>
          <a:xfrm>
            <a:off x="2511083" y="1933429"/>
            <a:ext cx="3597812" cy="14243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bn-IN" sz="2400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এসো একটি ভিডিও দেখি</a:t>
            </a:r>
            <a:endParaRPr lang="en-US" sz="24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aphicFrame>
        <p:nvGraphicFramePr>
          <p:cNvPr id="6" name="Object 5">
            <a:hlinkClick r:id="" action="ppaction://ole?verb=0"/>
            <a:extLst>
              <a:ext uri="{FF2B5EF4-FFF2-40B4-BE49-F238E27FC236}">
                <a16:creationId xmlns:a16="http://schemas.microsoft.com/office/drawing/2014/main" id="{E2FB4E9A-BFD9-485D-B142-A4FEA8FDFD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6700795"/>
              </p:ext>
            </p:extLst>
          </p:nvPr>
        </p:nvGraphicFramePr>
        <p:xfrm>
          <a:off x="2904368" y="4191977"/>
          <a:ext cx="3025775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Packager Shell Object" showAsIcon="1" r:id="rId3" imgW="3025440" imgH="582120" progId="Package">
                  <p:embed/>
                </p:oleObj>
              </mc:Choice>
              <mc:Fallback>
                <p:oleObj name="Packager Shell Object" showAsIcon="1" r:id="rId3" imgW="3025440" imgH="5821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04368" y="4191977"/>
                        <a:ext cx="3025775" cy="582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22255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D2DD0C-5DC8-4CA0-8D67-ED24CC94803E}"/>
              </a:ext>
            </a:extLst>
          </p:cNvPr>
          <p:cNvSpPr/>
          <p:nvPr/>
        </p:nvSpPr>
        <p:spPr>
          <a:xfrm>
            <a:off x="3288123" y="121753"/>
            <a:ext cx="169148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3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দলীয়  কাজ</a:t>
            </a:r>
            <a:endParaRPr lang="en-US" sz="3300" b="1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B49CF7-7AB4-4EC5-A08A-D3C85734B330}"/>
              </a:ext>
            </a:extLst>
          </p:cNvPr>
          <p:cNvSpPr txBox="1"/>
          <p:nvPr/>
        </p:nvSpPr>
        <p:spPr>
          <a:xfrm>
            <a:off x="0" y="2809142"/>
            <a:ext cx="9144000" cy="60016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3300" dirty="0">
                <a:latin typeface="NikoshBAN" panose="02000000000000000000" pitchFamily="2" charset="0"/>
                <a:cs typeface="NikoshBAN" panose="02000000000000000000" pitchFamily="2" charset="0"/>
              </a:rPr>
              <a:t>ইমেইল খোলার ৪র্থ ধাপ অর্থাৎ ফর্ম পূরণ সম্পর্কে বিস্তারিত লেখ।</a:t>
            </a:r>
            <a:endParaRPr lang="en-US" sz="33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63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D435B2B-E33D-4C48-AE68-588C465D6E95}"/>
              </a:ext>
            </a:extLst>
          </p:cNvPr>
          <p:cNvSpPr/>
          <p:nvPr/>
        </p:nvSpPr>
        <p:spPr>
          <a:xfrm>
            <a:off x="3995939" y="104169"/>
            <a:ext cx="100700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27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মূল্যায়ন</a:t>
            </a:r>
            <a:endParaRPr lang="en-US" sz="2700" b="1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039862-4F5B-463C-B4B7-84C2156285A0}"/>
              </a:ext>
            </a:extLst>
          </p:cNvPr>
          <p:cNvSpPr txBox="1"/>
          <p:nvPr/>
        </p:nvSpPr>
        <p:spPr>
          <a:xfrm>
            <a:off x="0" y="2260503"/>
            <a:ext cx="91440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E-Mail </a:t>
            </a:r>
            <a:r>
              <a:rPr lang="bn-IN" sz="3600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কী ?</a:t>
            </a:r>
            <a:endParaRPr lang="en-US" sz="3600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8DB0A7-87CF-41C0-8F27-4024E0AA6D5E}"/>
              </a:ext>
            </a:extLst>
          </p:cNvPr>
          <p:cNvSpPr txBox="1"/>
          <p:nvPr/>
        </p:nvSpPr>
        <p:spPr>
          <a:xfrm>
            <a:off x="0" y="2861896"/>
            <a:ext cx="91440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3600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ইমেইলের দুইটি সুবিধা বল</a:t>
            </a:r>
            <a:endParaRPr lang="en-US" sz="3600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175B7D-DF2A-4945-A011-05AA5FED0A3D}"/>
              </a:ext>
            </a:extLst>
          </p:cNvPr>
          <p:cNvSpPr txBox="1"/>
          <p:nvPr/>
        </p:nvSpPr>
        <p:spPr>
          <a:xfrm>
            <a:off x="0" y="3452740"/>
            <a:ext cx="91440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3600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ইয়াহু মেইল এর ওয়েব ঠিকানা কী।</a:t>
            </a:r>
            <a:endParaRPr lang="en-US" sz="3600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86C59E-E634-4755-95E8-82C8678350C4}"/>
              </a:ext>
            </a:extLst>
          </p:cNvPr>
          <p:cNvSpPr txBox="1"/>
          <p:nvPr/>
        </p:nvSpPr>
        <p:spPr>
          <a:xfrm>
            <a:off x="0" y="4054135"/>
            <a:ext cx="91440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3600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ইমেইল খোলার ৫ টি ধাপের নাম বল</a:t>
            </a:r>
            <a:endParaRPr lang="en-US" sz="3600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B24D53-12D1-4546-B02F-73860B988AF1}"/>
              </a:ext>
            </a:extLst>
          </p:cNvPr>
          <p:cNvSpPr/>
          <p:nvPr/>
        </p:nvSpPr>
        <p:spPr>
          <a:xfrm>
            <a:off x="0" y="2283714"/>
            <a:ext cx="91440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CCAD7D-6687-4B64-BB4D-33222CA5E6CA}"/>
              </a:ext>
            </a:extLst>
          </p:cNvPr>
          <p:cNvSpPr/>
          <p:nvPr/>
        </p:nvSpPr>
        <p:spPr>
          <a:xfrm>
            <a:off x="0" y="2900934"/>
            <a:ext cx="91440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892C5C-DF0E-4173-8B58-73E9C4BB5E3D}"/>
              </a:ext>
            </a:extLst>
          </p:cNvPr>
          <p:cNvSpPr/>
          <p:nvPr/>
        </p:nvSpPr>
        <p:spPr>
          <a:xfrm>
            <a:off x="0" y="3477006"/>
            <a:ext cx="91440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52F95A2-DCA4-4689-B1BE-437CD11CF5C9}"/>
              </a:ext>
            </a:extLst>
          </p:cNvPr>
          <p:cNvSpPr/>
          <p:nvPr/>
        </p:nvSpPr>
        <p:spPr>
          <a:xfrm>
            <a:off x="0" y="4094226"/>
            <a:ext cx="91440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69719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BAACB9-C964-400C-A460-8DC922B41DEB}"/>
              </a:ext>
            </a:extLst>
          </p:cNvPr>
          <p:cNvSpPr/>
          <p:nvPr/>
        </p:nvSpPr>
        <p:spPr>
          <a:xfrm>
            <a:off x="3014718" y="0"/>
            <a:ext cx="317426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66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বাড়ির কাজ</a:t>
            </a:r>
            <a:endParaRPr lang="en-US" sz="6600" b="1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11BC5A-1699-4443-8CA1-AB3464E92C7A}"/>
              </a:ext>
            </a:extLst>
          </p:cNvPr>
          <p:cNvSpPr txBox="1"/>
          <p:nvPr/>
        </p:nvSpPr>
        <p:spPr>
          <a:xfrm>
            <a:off x="0" y="2420874"/>
            <a:ext cx="9144000" cy="156966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4800" dirty="0">
                <a:latin typeface="NikoshBAN" panose="02000000000000000000" pitchFamily="2" charset="0"/>
                <a:cs typeface="NikoshBAN" panose="02000000000000000000" pitchFamily="2" charset="0"/>
              </a:rPr>
              <a:t>তোমাদের প্রত্যেকের নামে একটি করে ইমেইল একাউন্ট খুলে আনবে।</a:t>
            </a:r>
            <a:endParaRPr lang="en-US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65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E681F1-66AA-4DA6-8382-F50F227A4A74}"/>
              </a:ext>
            </a:extLst>
          </p:cNvPr>
          <p:cNvSpPr/>
          <p:nvPr/>
        </p:nvSpPr>
        <p:spPr>
          <a:xfrm>
            <a:off x="3774373" y="953262"/>
            <a:ext cx="1359668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405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ধন্যবাদ</a:t>
            </a:r>
            <a:endParaRPr lang="en-US" sz="4050" b="1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736083-B8FC-4118-A207-1E320206E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3050"/>
            <a:ext cx="91440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82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ECDB373-D12F-417E-A315-55B71451DA5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01E776-B7BB-4916-BDCF-A641269D8641}"/>
              </a:ext>
            </a:extLst>
          </p:cNvPr>
          <p:cNvSpPr txBox="1"/>
          <p:nvPr/>
        </p:nvSpPr>
        <p:spPr>
          <a:xfrm>
            <a:off x="0" y="1827922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6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আমরা দূরে অবস্থানরত প্রিয়জনদের সাথে কিসের মাধ্যমে যোগাযোগ করি?</a:t>
            </a:r>
            <a:endParaRPr lang="en-US" sz="3600" b="1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6E0589-0008-4D30-8D4A-F3EAC2551631}"/>
              </a:ext>
            </a:extLst>
          </p:cNvPr>
          <p:cNvSpPr txBox="1"/>
          <p:nvPr/>
        </p:nvSpPr>
        <p:spPr>
          <a:xfrm>
            <a:off x="1752601" y="4133850"/>
            <a:ext cx="49312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5400" b="1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মোবাইল ফোন</a:t>
            </a:r>
            <a:endParaRPr lang="en-US" sz="5400" b="1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E8AC8E-A16F-4D72-B52B-DE4E192A1BE3}"/>
              </a:ext>
            </a:extLst>
          </p:cNvPr>
          <p:cNvSpPr txBox="1"/>
          <p:nvPr/>
        </p:nvSpPr>
        <p:spPr>
          <a:xfrm>
            <a:off x="1785258" y="3241221"/>
            <a:ext cx="49312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5400" b="1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চিঠি</a:t>
            </a:r>
            <a:endParaRPr lang="en-US" sz="5400" b="1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31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2CFE83C-1531-413C-A940-5D51BE75EEA5}"/>
              </a:ext>
            </a:extLst>
          </p:cNvPr>
          <p:cNvSpPr txBox="1"/>
          <p:nvPr/>
        </p:nvSpPr>
        <p:spPr>
          <a:xfrm>
            <a:off x="3516924" y="2883877"/>
            <a:ext cx="3967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7200" b="1" dirty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ই-মেইল</a:t>
            </a:r>
            <a:endParaRPr lang="en-US" sz="7200" b="1" dirty="0">
              <a:solidFill>
                <a:srgbClr val="00B0F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AC2F39-1F6B-4A22-88AD-7BBFD29479D6}"/>
              </a:ext>
            </a:extLst>
          </p:cNvPr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D3C300-7D26-42F5-A629-A7A2E7286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695" y="2315937"/>
            <a:ext cx="1261248" cy="67077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16F4C7-82C1-4297-B54B-832EB534F2F8}"/>
              </a:ext>
            </a:extLst>
          </p:cNvPr>
          <p:cNvSpPr txBox="1"/>
          <p:nvPr/>
        </p:nvSpPr>
        <p:spPr>
          <a:xfrm>
            <a:off x="206829" y="4416879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b="1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ইন্টারনেট কানেকশন ও আইসিটি ডিভাইস ব্যবহার করে </a:t>
            </a:r>
            <a:r>
              <a:rPr lang="bn-IN" sz="3600" b="1" dirty="0">
                <a:solidFill>
                  <a:srgbClr val="FFC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ইলেক্ট্রনিক পদ্ধতিতে </a:t>
            </a:r>
            <a:r>
              <a:rPr lang="bn-IN" sz="3600" b="1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চিঠি পাঠানো সম্ভব হলে তাকে আমরা কী বলতে পারি ?</a:t>
            </a:r>
            <a:endParaRPr lang="en-US" sz="3600" b="1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DBF928-3EAB-480E-93A3-BBB689367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67" y="1854486"/>
            <a:ext cx="3243943" cy="21907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485E52-FD72-45D5-AE54-84463E5562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101" y="1806694"/>
            <a:ext cx="2504395" cy="25043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B9CCE5-2AC4-4ABE-91FA-3F75B80FF8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827" y="2261841"/>
            <a:ext cx="3544014" cy="199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3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.12755 L 0.17995 -0.19213 C 0.21745 -0.26412 0.2737 -0.30231 0.33281 -0.30231 C 0.4 -0.30231 0.45378 -0.26412 0.49128 -0.19213 L 0.67135 0.12755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68" y="-2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8AAD91-EACB-4AEC-8DEF-366D0FF88FEC}"/>
              </a:ext>
            </a:extLst>
          </p:cNvPr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BFE4C1-6C31-4CAD-A26B-5CFBC7D55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543" y="1489416"/>
            <a:ext cx="1593345" cy="13258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523907-F1AB-4B28-824E-9B87E0B6CC21}"/>
              </a:ext>
            </a:extLst>
          </p:cNvPr>
          <p:cNvSpPr txBox="1"/>
          <p:nvPr/>
        </p:nvSpPr>
        <p:spPr>
          <a:xfrm>
            <a:off x="2880360" y="3188970"/>
            <a:ext cx="28803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ই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-</a:t>
            </a:r>
            <a:r>
              <a:rPr lang="bn-IN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মেইল(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E-mail</a:t>
            </a:r>
            <a:r>
              <a:rPr lang="bn-IN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)</a:t>
            </a:r>
            <a:endParaRPr lang="en-US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5B4773-3D4B-4E05-A10A-0E8D3C426233}"/>
              </a:ext>
            </a:extLst>
          </p:cNvPr>
          <p:cNvSpPr txBox="1"/>
          <p:nvPr/>
        </p:nvSpPr>
        <p:spPr>
          <a:xfrm>
            <a:off x="3034226" y="153866"/>
            <a:ext cx="20874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IN" sz="36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আজকের পাঠ</a:t>
            </a:r>
            <a:endParaRPr lang="en-US" sz="3600" b="1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4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379D70-75D1-47CB-9A2B-E84C5B43F052}"/>
              </a:ext>
            </a:extLst>
          </p:cNvPr>
          <p:cNvSpPr txBox="1"/>
          <p:nvPr/>
        </p:nvSpPr>
        <p:spPr>
          <a:xfrm>
            <a:off x="1430508" y="1659110"/>
            <a:ext cx="4397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এই</a:t>
            </a:r>
            <a:r>
              <a:rPr lang="en-US" sz="36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</a:t>
            </a:r>
            <a:r>
              <a:rPr lang="as-IN" sz="36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ঠ</a:t>
            </a:r>
            <a:r>
              <a:rPr lang="en-US" sz="36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শেষে</a:t>
            </a:r>
            <a:r>
              <a:rPr lang="en-US" sz="36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</a:t>
            </a:r>
            <a:r>
              <a:rPr lang="as-IN" sz="36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ষ</a:t>
            </a:r>
            <a:r>
              <a:rPr lang="en-US" sz="36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as-IN" sz="36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en-US" sz="3600" b="1" dirty="0" err="1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্থীরা</a:t>
            </a:r>
            <a:r>
              <a:rPr lang="en-US" sz="36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…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B2CA04-089C-4DD3-9ED1-BB1C9FA6F3AA}"/>
              </a:ext>
            </a:extLst>
          </p:cNvPr>
          <p:cNvSpPr txBox="1"/>
          <p:nvPr/>
        </p:nvSpPr>
        <p:spPr>
          <a:xfrm>
            <a:off x="1311813" y="2513722"/>
            <a:ext cx="6509825" cy="203132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21469" indent="-321469">
              <a:buFont typeface="Wingdings" panose="05000000000000000000" pitchFamily="2" charset="2"/>
              <a:buChar char="v"/>
            </a:pPr>
            <a:r>
              <a:rPr lang="bn-IN" sz="2475" b="1" dirty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ইমেইল এর সংজ্ঞা বলতে পারবে</a:t>
            </a:r>
            <a:endParaRPr lang="en-US" sz="2475" b="1" dirty="0">
              <a:solidFill>
                <a:srgbClr val="0070C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321469" indent="-321469">
              <a:buFont typeface="Wingdings" panose="05000000000000000000" pitchFamily="2" charset="2"/>
              <a:buChar char="v"/>
            </a:pPr>
            <a:r>
              <a:rPr lang="bn-IN" sz="2475" b="1" dirty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ইমেইল এর সুবিধা সমুহ চিহ্নিত করতে পারবে ।</a:t>
            </a:r>
            <a:endParaRPr lang="en-US" sz="2475" b="1" dirty="0">
              <a:solidFill>
                <a:srgbClr val="0070C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321469" indent="-321469">
              <a:buFont typeface="Wingdings" panose="05000000000000000000" pitchFamily="2" charset="2"/>
              <a:buChar char="v"/>
            </a:pPr>
            <a:r>
              <a:rPr lang="en-US" sz="2475" b="1" dirty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Yahoo Mail </a:t>
            </a:r>
            <a:r>
              <a:rPr lang="bn-IN" sz="2475" b="1" dirty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ব্যবহার করে ইমেইল একাউন্ট খোলার প্রক্রিয়া বর্ণনা করতে পারবে।</a:t>
            </a:r>
            <a:endParaRPr lang="en-US" sz="2475" b="1" dirty="0">
              <a:solidFill>
                <a:srgbClr val="0070C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sz="1350" dirty="0">
              <a:solidFill>
                <a:srgbClr val="0070C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sz="1350" dirty="0">
              <a:solidFill>
                <a:srgbClr val="0070C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6717AB-CAAA-43F1-BE00-EF3B15EC2CA4}"/>
              </a:ext>
            </a:extLst>
          </p:cNvPr>
          <p:cNvSpPr txBox="1"/>
          <p:nvPr/>
        </p:nvSpPr>
        <p:spPr>
          <a:xfrm>
            <a:off x="3667271" y="266408"/>
            <a:ext cx="1481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IN" sz="36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শিখনফল</a:t>
            </a:r>
            <a:endParaRPr lang="en-US" sz="3600" b="1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51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7C9C4-99EA-465B-B3D4-70FCA413A7DF}"/>
              </a:ext>
            </a:extLst>
          </p:cNvPr>
          <p:cNvSpPr/>
          <p:nvPr/>
        </p:nvSpPr>
        <p:spPr>
          <a:xfrm>
            <a:off x="3052891" y="213193"/>
            <a:ext cx="3273653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3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ই-মেইল(</a:t>
            </a:r>
            <a:r>
              <a:rPr lang="en-US" sz="33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E-mail)</a:t>
            </a:r>
            <a:r>
              <a:rPr lang="bn-IN" sz="33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কী</a:t>
            </a:r>
            <a:endParaRPr lang="en-US" sz="3300" b="1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BD7709-CE38-4BB0-A048-C9CE13813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600201"/>
            <a:ext cx="3657600" cy="21268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9233F3-B434-49E4-BD9D-D8D5CD399E95}"/>
              </a:ext>
            </a:extLst>
          </p:cNvPr>
          <p:cNvSpPr txBox="1"/>
          <p:nvPr/>
        </p:nvSpPr>
        <p:spPr>
          <a:xfrm>
            <a:off x="0" y="3769262"/>
            <a:ext cx="9144000" cy="5078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E-mail </a:t>
            </a:r>
            <a:r>
              <a:rPr lang="bn-IN" sz="2700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এর পূর্ণরূপ হল </a:t>
            </a:r>
            <a:r>
              <a:rPr lang="en-US" sz="2700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Electronic Mail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64126A-0C73-437A-9077-18D1E21B429E}"/>
              </a:ext>
            </a:extLst>
          </p:cNvPr>
          <p:cNvSpPr txBox="1"/>
          <p:nvPr/>
        </p:nvSpPr>
        <p:spPr>
          <a:xfrm>
            <a:off x="0" y="4317902"/>
            <a:ext cx="9144000" cy="13388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2700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ইমেইলের মাধ্যমে আইসিটি যন্ত্রে  ইন্টারনেট সংযোগ স্থাপন করে  দূর দুরান্তে কম সময়ে এবং খুব কম খরচে যেকোন ইমেইল ঠিকানায়  চিঠি পত্র ,ছবি ও অন্যান্য প্রয়োজনীয় ফাইল ইলেক্ট্রনিক ভাবে পাঠানো যায়।</a:t>
            </a:r>
            <a:endParaRPr lang="en-US" sz="2700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38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205481-3BF9-41CE-B4EA-2F9D61E7FCD5}"/>
              </a:ext>
            </a:extLst>
          </p:cNvPr>
          <p:cNvSpPr/>
          <p:nvPr/>
        </p:nvSpPr>
        <p:spPr>
          <a:xfrm>
            <a:off x="3035948" y="193096"/>
            <a:ext cx="413857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27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তথ্য আদান প্রদানের ক্রমধারা</a:t>
            </a:r>
            <a:endParaRPr lang="en-US" sz="2700" b="1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BE166A8-72DC-4E36-ACCA-C8285E73CF67}"/>
              </a:ext>
            </a:extLst>
          </p:cNvPr>
          <p:cNvGrpSpPr/>
          <p:nvPr/>
        </p:nvGrpSpPr>
        <p:grpSpPr>
          <a:xfrm>
            <a:off x="119241" y="1113728"/>
            <a:ext cx="8756949" cy="5110568"/>
            <a:chOff x="290286" y="754622"/>
            <a:chExt cx="11675932" cy="681409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3EAEE4A-D2F0-480E-A431-4CFBD850E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8547" y="754622"/>
              <a:ext cx="4047671" cy="293111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6B309E-4D5F-4026-B385-87828B41F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0924" y="1243987"/>
              <a:ext cx="3023088" cy="249668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B602CA7-E00E-4C5C-A39D-F30B066D9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286" y="1026942"/>
              <a:ext cx="3647486" cy="328742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98A2E9-85B2-47E9-89BE-D2805487B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049" y="4437186"/>
              <a:ext cx="3131526" cy="313152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7CE6FAB-BE5B-406A-99F8-FA7D05343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4775" y="4659490"/>
              <a:ext cx="3532456" cy="257364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B3F9ABF-727F-405D-AC13-EDDB345B3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1383" y="4417253"/>
              <a:ext cx="3382715" cy="2814885"/>
            </a:xfrm>
            <a:prstGeom prst="rect">
              <a:avLst/>
            </a:prstGeom>
          </p:spPr>
        </p:pic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42F18FC3-0A4F-4BA1-B529-72655F048CEC}"/>
                </a:ext>
              </a:extLst>
            </p:cNvPr>
            <p:cNvSpPr/>
            <p:nvPr/>
          </p:nvSpPr>
          <p:spPr>
            <a:xfrm>
              <a:off x="3882683" y="2391508"/>
              <a:ext cx="534572" cy="39389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DE204626-82FE-4BA4-85FD-28864A659116}"/>
                </a:ext>
              </a:extLst>
            </p:cNvPr>
            <p:cNvSpPr/>
            <p:nvPr/>
          </p:nvSpPr>
          <p:spPr>
            <a:xfrm>
              <a:off x="7526215" y="2264899"/>
              <a:ext cx="379828" cy="39389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3BADE41C-B617-4C8B-AD46-DA291ED8C671}"/>
                </a:ext>
              </a:extLst>
            </p:cNvPr>
            <p:cNvSpPr/>
            <p:nvPr/>
          </p:nvSpPr>
          <p:spPr>
            <a:xfrm>
              <a:off x="3108959" y="5631768"/>
              <a:ext cx="548641" cy="39389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/>
            </a:p>
          </p:txBody>
        </p:sp>
        <p:sp>
          <p:nvSpPr>
            <p:cNvPr id="21" name="Arrow: Right 20">
              <a:extLst>
                <a:ext uri="{FF2B5EF4-FFF2-40B4-BE49-F238E27FC236}">
                  <a16:creationId xmlns:a16="http://schemas.microsoft.com/office/drawing/2014/main" id="{0A015C55-6F99-45B1-AA17-8B220B73AB5F}"/>
                </a:ext>
              </a:extLst>
            </p:cNvPr>
            <p:cNvSpPr/>
            <p:nvPr/>
          </p:nvSpPr>
          <p:spPr>
            <a:xfrm>
              <a:off x="7197969" y="5542669"/>
              <a:ext cx="309491" cy="39389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99888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A9970C-3970-46B0-B35C-75F0496D97E1}"/>
              </a:ext>
            </a:extLst>
          </p:cNvPr>
          <p:cNvSpPr/>
          <p:nvPr/>
        </p:nvSpPr>
        <p:spPr>
          <a:xfrm>
            <a:off x="2968485" y="237812"/>
            <a:ext cx="267092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27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ইমেইল এর সুবিধাসমূহ </a:t>
            </a:r>
            <a:endParaRPr lang="en-US" sz="2700" b="1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6D538A-9D53-4332-A262-FEE4C52D8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52" y="1595803"/>
            <a:ext cx="2069711" cy="24055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4DC459-6AE1-4079-9D98-649C713AA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892" y="1536506"/>
            <a:ext cx="2482907" cy="24332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64B9DA-7822-47E1-86F1-D8B7A70B64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612" y="1009940"/>
            <a:ext cx="4589585" cy="35506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E1D0A1-80B2-4117-B22F-169D2770BE24}"/>
              </a:ext>
            </a:extLst>
          </p:cNvPr>
          <p:cNvSpPr txBox="1"/>
          <p:nvPr/>
        </p:nvSpPr>
        <p:spPr>
          <a:xfrm>
            <a:off x="84406" y="4634426"/>
            <a:ext cx="905959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3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ইমেইলের মাধ্যমে যেকোন ফাইল পাঠানো যায়</a:t>
            </a:r>
            <a:endParaRPr lang="en-US" sz="3300" b="1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51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theme/theme1.xml><?xml version="1.0" encoding="utf-8"?>
<a:theme xmlns:a="http://schemas.openxmlformats.org/drawingml/2006/main" name="batay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tayon" id="{664A9956-4976-425C-83A9-05C0A270D2D7}" vid="{7A8E3928-0F43-48C2-A148-C2FE319A43DB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usiness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usiness" id="{FFB96658-E7E2-438B-B601-BD607F99F233}" vid="{22A41460-461C-4902-81D7-0B62CFFD1E9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batayon</Template>
  <TotalTime>365</TotalTime>
  <Words>347</Words>
  <Application>Microsoft Office PowerPoint</Application>
  <PresentationFormat>On-screen Show (4:3)</PresentationFormat>
  <Paragraphs>72</Paragraphs>
  <Slides>24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Calibri</vt:lpstr>
      <vt:lpstr>Calibri Light</vt:lpstr>
      <vt:lpstr>NikoshBAN</vt:lpstr>
      <vt:lpstr>Vrinda</vt:lpstr>
      <vt:lpstr>Wingdings</vt:lpstr>
      <vt:lpstr>batayon</vt:lpstr>
      <vt:lpstr>Custom Design</vt:lpstr>
      <vt:lpstr>business</vt:lpstr>
      <vt:lpstr>Package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Shahin Parvej</dc:creator>
  <cp:lastModifiedBy>Shahin Parvej</cp:lastModifiedBy>
  <cp:revision>52</cp:revision>
  <dcterms:created xsi:type="dcterms:W3CDTF">2017-10-04T09:50:34Z</dcterms:created>
  <dcterms:modified xsi:type="dcterms:W3CDTF">2017-10-07T04:03:03Z</dcterms:modified>
</cp:coreProperties>
</file>